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7" r:id="rId4"/>
    <p:sldId id="265" r:id="rId5"/>
    <p:sldId id="258" r:id="rId6"/>
    <p:sldId id="269" r:id="rId7"/>
    <p:sldId id="282" r:id="rId8"/>
    <p:sldId id="286" r:id="rId9"/>
    <p:sldId id="283" r:id="rId10"/>
    <p:sldId id="285" r:id="rId11"/>
    <p:sldId id="288" r:id="rId12"/>
    <p:sldId id="289" r:id="rId13"/>
    <p:sldId id="270" r:id="rId14"/>
    <p:sldId id="272" r:id="rId15"/>
    <p:sldId id="271" r:id="rId16"/>
    <p:sldId id="273" r:id="rId17"/>
    <p:sldId id="260" r:id="rId18"/>
    <p:sldId id="264" r:id="rId19"/>
    <p:sldId id="274" r:id="rId20"/>
    <p:sldId id="275" r:id="rId21"/>
    <p:sldId id="276" r:id="rId22"/>
    <p:sldId id="277" r:id="rId23"/>
    <p:sldId id="279" r:id="rId24"/>
    <p:sldId id="280" r:id="rId25"/>
    <p:sldId id="290" r:id="rId26"/>
    <p:sldId id="261" r:id="rId27"/>
    <p:sldId id="25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/>
    <p:restoredTop sz="84531"/>
  </p:normalViewPr>
  <p:slideViewPr>
    <p:cSldViewPr snapToGrid="0" snapToObjects="1">
      <p:cViewPr varScale="1">
        <p:scale>
          <a:sx n="99" d="100"/>
          <a:sy n="99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E4F3-2317-C645-B3CB-871692C5FA9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BC69-C0C1-8640-B9E7-B279CAB99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0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sex-difference AM result. Sex = exposure sex. Females are more “choosy” compared to males.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more time together, females are less likely to be similar to the male partners with respect to </a:t>
            </a:r>
            <a:r>
              <a:rPr lang="en-US" dirty="0" err="1"/>
              <a:t>tabacco</a:t>
            </a:r>
            <a:r>
              <a:rPr lang="en-US" dirty="0"/>
              <a:t> smoking (perhaps just picking up quitting patterns)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89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more time together, females are less likely to be similar to the male partners with respect to </a:t>
            </a:r>
            <a:r>
              <a:rPr lang="en-US" dirty="0" err="1"/>
              <a:t>tabacco</a:t>
            </a:r>
            <a:r>
              <a:rPr lang="en-US" dirty="0"/>
              <a:t> smoking (perhaps just picking up quitting patterns)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more time together, females are less likely to be similar to the male partners with respect to </a:t>
            </a:r>
            <a:r>
              <a:rPr lang="en-US" dirty="0" err="1"/>
              <a:t>tabacco</a:t>
            </a:r>
            <a:r>
              <a:rPr lang="en-US" dirty="0"/>
              <a:t> smoking (perhaps just picking up quitting patterns)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02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more time together, females are less likely to be similar to the male partners with respect to </a:t>
            </a:r>
            <a:r>
              <a:rPr lang="en-US" dirty="0" err="1"/>
              <a:t>tabacco</a:t>
            </a:r>
            <a:r>
              <a:rPr lang="en-US" dirty="0"/>
              <a:t> smoking (perhaps just picking up quitting patterns)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2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7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Examined 131*131 traits (each dot represents an X,Y pair). X/Y pairs were limited to showing evidence significance in a same-person MR model (i.e. standard MR). In general, gamma is favored over rho (</a:t>
            </a:r>
            <a:r>
              <a:rPr lang="en-US" dirty="0" err="1"/>
              <a:t>i.e</a:t>
            </a:r>
            <a:r>
              <a:rPr lang="en-US" dirty="0"/>
              <a:t> assortative mating occurs through X not Y).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16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3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sex-difference AM result. Sex = exposure sex. Females are more “choosy” compared to males.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BC69-C0C1-8640-B9E7-B279CAB99D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5502-950D-0E42-8A48-EE346295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491A1-2BD1-674D-848C-FFAD0FCB3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0AC92-A74B-6540-9D8C-CC7465AD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7254A-EC9B-F642-865D-0C53878A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7A8F-FA8C-824D-BC71-CE2290E7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00F8-CBCC-8549-B80B-3E960618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6B5EC-62F2-4E4B-B3F3-F78935E8B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DC9A-9017-6D4E-8F97-74C43A3F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3E79F-935B-E84D-A5E6-D1E919BE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9F8C-E47F-4847-80BA-1B2AC7A2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356AE-6A6E-614E-9568-EC2FB38DA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616D3-54EF-9C48-A778-C80B889F7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B841F-80B9-2144-A6A3-0FB06360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9614-0655-684F-A61E-44403A63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BF1F4-EA45-7A42-BD52-F8FD0F4B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14E6-CB8E-1642-AF8C-AF1AB394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C291-2053-6542-83F1-F5DFC661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2524F-3092-9441-96F7-7CB892F0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4584-DC3C-6545-9BAA-543ACD09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D78CC-60C0-7E46-8875-50DCCD11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5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3A93-B55E-0B41-B8C4-9BFBF001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2EA79-0C0A-FF43-A7C5-079F85AA9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94CD2-26D6-CF42-9EB4-C60CF101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DC90-0FD4-3148-832E-C34F7E24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8AA82-1F39-9E48-8DDB-6FE673E8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8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00A8-6230-C049-A24B-60F367E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A6DE-D817-864F-BA80-22FB1D7DA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A146B-47C0-4945-A267-C18C80FE6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C32A8-98F9-4A4D-9204-7B89709C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88DA-CD33-EC4C-BDA9-9D5D1194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43634-FA20-E840-94F4-13BBDE22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F34E-31B4-C74E-B5D9-A7EB265E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D5A81-45F3-2A4B-AB33-559160F85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2FFF0-C385-C64F-ADC1-215E69CB9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1A1E9-00A0-3548-8F33-DB41D01B2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B0193-F418-A642-92C5-623D6C826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F660-498D-274C-ADC3-A708AE5A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237D5-76D0-F84E-8DBB-7C23916F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D5D9C-4313-ED4E-B444-6A8EE03C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0A03-FB48-A54D-9C02-3D206790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3982D-F4D8-4A49-9AA2-63715C17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1378F-A1DE-554B-BFAF-431FA519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578D9-B02D-C347-B204-8CD1F548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2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3222A-5C46-6244-A69E-44288D11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B528A-128A-4B49-BE27-0A97D79F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B670-CFF7-FC4B-B215-0117DA05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1D83-E5C8-E649-857D-CFA02E7D5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4392-7DCE-9745-A29E-CB0E2AC0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8412E-3362-924A-91B9-5A6E253D7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B8728-1E82-3C47-A22A-DB137AA9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DCACD-8224-7341-9D58-45DB1085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68F4-C437-BB47-8E35-68813F05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FEF5-9094-6C48-8219-C5D59E2D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8075E-03C8-B948-9F1D-7BDA6F8A9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69A0D-8B7D-0545-A385-031570451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B5743-8670-F941-A8AC-92F31A85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7CE64-6B86-9546-8445-D4CDBDC8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7C0AE-B6F9-FB40-86B8-3761258E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3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AEF5-82E4-9E49-AA6A-44A6059C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4B069-ED8B-1B47-A66C-26D120C7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ECFB3-3489-894B-9ADA-5BA0D00D1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4C6F-4AC1-AA4F-940B-BCA8A374A50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C48B5-63BC-2E4C-AEE8-517EF7904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BD4D-9C2E-F34F-B627-8F00E8462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1E53-A8C2-9044-9CAA-99DCA4579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5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7B24-58BB-3041-BCF1-C092E22C5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Causal effects due to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53931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0" r="1395" b="23090"/>
          <a:stretch/>
        </p:blipFill>
        <p:spPr>
          <a:xfrm>
            <a:off x="2105891" y="17175"/>
            <a:ext cx="9628909" cy="5261407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-371871"/>
            <a:ext cx="5248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F58ED-5FE3-5949-B644-C7C6F23A3017}"/>
              </a:ext>
            </a:extLst>
          </p:cNvPr>
          <p:cNvSpPr/>
          <p:nvPr/>
        </p:nvSpPr>
        <p:spPr>
          <a:xfrm>
            <a:off x="3446395" y="513554"/>
            <a:ext cx="2926697" cy="222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1EF26315-7486-F947-9653-94103CF5A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"/>
          <a:stretch/>
        </p:blipFill>
        <p:spPr bwMode="auto">
          <a:xfrm>
            <a:off x="163578" y="513555"/>
            <a:ext cx="3282817" cy="38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FA080F-4731-CB4F-9957-1F8BFB70FD72}"/>
              </a:ext>
            </a:extLst>
          </p:cNvPr>
          <p:cNvSpPr/>
          <p:nvPr/>
        </p:nvSpPr>
        <p:spPr>
          <a:xfrm>
            <a:off x="2660080" y="3521737"/>
            <a:ext cx="623455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C9B4A-3FD4-DF49-938B-1F23BE468F5E}"/>
                  </a:ext>
                </a:extLst>
              </p:cNvPr>
              <p:cNvSpPr txBox="1"/>
              <p:nvPr/>
            </p:nvSpPr>
            <p:spPr>
              <a:xfrm>
                <a:off x="2243972" y="2703161"/>
                <a:ext cx="300430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𝑝𝑎𝑟𝑡𝑛𝑒𝑟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C9B4A-3FD4-DF49-938B-1F23BE468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972" y="2703161"/>
                <a:ext cx="3004305" cy="390748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A6D604-9C90-4242-8FEA-7D7DF2357611}"/>
              </a:ext>
            </a:extLst>
          </p:cNvPr>
          <p:cNvCxnSpPr>
            <a:cxnSpLocks/>
          </p:cNvCxnSpPr>
          <p:nvPr/>
        </p:nvCxnSpPr>
        <p:spPr>
          <a:xfrm flipH="1">
            <a:off x="3283535" y="3120934"/>
            <a:ext cx="326438" cy="3523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3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0" r="1395" b="2"/>
          <a:stretch/>
        </p:blipFill>
        <p:spPr>
          <a:xfrm>
            <a:off x="2105891" y="17175"/>
            <a:ext cx="9628909" cy="684082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-371871"/>
            <a:ext cx="5248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F58ED-5FE3-5949-B644-C7C6F23A3017}"/>
              </a:ext>
            </a:extLst>
          </p:cNvPr>
          <p:cNvSpPr/>
          <p:nvPr/>
        </p:nvSpPr>
        <p:spPr>
          <a:xfrm>
            <a:off x="3446395" y="513554"/>
            <a:ext cx="2926697" cy="2229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31DC3A6-184A-B045-B11B-E095413A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53692"/>
            <a:ext cx="3597807" cy="32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0" r="1395" b="2"/>
          <a:stretch/>
        </p:blipFill>
        <p:spPr>
          <a:xfrm>
            <a:off x="2105891" y="17175"/>
            <a:ext cx="9628909" cy="684082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17175"/>
            <a:ext cx="3103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</p:spTree>
    <p:extLst>
      <p:ext uri="{BB962C8B-B14F-4D97-AF65-F5344CB8AC3E}">
        <p14:creationId xmlns:p14="http://schemas.microsoft.com/office/powerpoint/2010/main" val="276087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565A-3073-1F4A-86BB-249D5002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62350" cy="25352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Couple identification in the UKBB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E54FC9-DE75-0544-A89D-4D6EDEAC2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81052"/>
            <a:ext cx="5378050" cy="6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7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565A-3073-1F4A-86BB-249D5002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3562350" cy="25352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Phenotype selection in UKBB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F060EE-5EA5-384D-A1C6-27934EB5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7" y="-71440"/>
            <a:ext cx="4810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AFA6-DD69-5141-BEB7-C4A72933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26" y="300037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mendelian randomization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CD6DA-10DE-3545-983A-3FE1F283BD51}"/>
              </a:ext>
            </a:extLst>
          </p:cNvPr>
          <p:cNvSpPr txBox="1"/>
          <p:nvPr/>
        </p:nvSpPr>
        <p:spPr>
          <a:xfrm>
            <a:off x="427717" y="1709738"/>
            <a:ext cx="47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phenotypes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significant after adjusting for multiple hypothesis testing (using PC adjustment).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these 80: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showed significant difference between sexes.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showed significant pattern across time spent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BF4B161-0BD2-2C4F-8360-FCF39AAD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651" y="4050803"/>
            <a:ext cx="4216623" cy="25475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0425B-A27E-EA44-8D75-4B8ED3DD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826" y="273050"/>
            <a:ext cx="6242386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E460D-F8B7-2842-A5C7-6F3B9D3FF4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9100" y="350837"/>
                <a:ext cx="113538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sex-differences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E460D-F8B7-2842-A5C7-6F3B9D3FF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100" y="350837"/>
                <a:ext cx="11353800" cy="1325563"/>
              </a:xfrm>
              <a:blipFill>
                <a:blip r:embed="rId3"/>
                <a:stretch>
                  <a:fillRect l="-2013" t="-9524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>
            <a:extLst>
              <a:ext uri="{FF2B5EF4-FFF2-40B4-BE49-F238E27FC236}">
                <a16:creationId xmlns:a16="http://schemas.microsoft.com/office/drawing/2014/main" id="{2D5B7E06-1FD6-4A4D-A77E-75F42BB86B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04DC54A-004A-614B-BBB7-FA55FD6D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581" y="1176564"/>
            <a:ext cx="7462838" cy="53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1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E460D-F8B7-2842-A5C7-6F3B9D3FF4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9100" y="350837"/>
                <a:ext cx="113538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sex-differences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8E460D-F8B7-2842-A5C7-6F3B9D3FF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100" y="350837"/>
                <a:ext cx="11353800" cy="1325563"/>
              </a:xfrm>
              <a:blipFill>
                <a:blip r:embed="rId3"/>
                <a:stretch>
                  <a:fillRect l="-2013" t="-9524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44E7754-FE8C-144D-B783-A8ECAED3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80022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9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impact of time-together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  <a:blipFill>
                <a:blip r:embed="rId3"/>
                <a:stretch>
                  <a:fillRect l="-1616" t="-2857" r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C92DBFC-3833-3B4C-98D4-1B0A3C8D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1182914"/>
            <a:ext cx="7891463" cy="56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impact of time-together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  <a:blipFill>
                <a:blip r:embed="rId3"/>
                <a:stretch>
                  <a:fillRect l="-1616" t="-2857" r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7086285-0BD0-A74F-B6B4-9928240D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73" y="1357314"/>
            <a:ext cx="7420927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5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48AC-F205-7746-A0D3-4BC69F5C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87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261B5-63A3-8F4D-8C95-7476420A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438"/>
            <a:ext cx="10515600" cy="4351338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Assortative mating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observation of increased phenotypic similarity </a:t>
            </a:r>
            <a:r>
              <a:rPr lang="en-US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between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couples compared to random pairs.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People tend to choose partners more similar to themselves.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Unknown to what extent couples converge and influence each other over time.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B07E13E-3EE1-0A4F-894C-8E7F43ABD4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64335" y="4164928"/>
            <a:ext cx="8863330" cy="22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), impact of time-together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50837"/>
                <a:ext cx="11772900" cy="1325563"/>
              </a:xfrm>
              <a:prstGeom prst="rect">
                <a:avLst/>
              </a:prstGeom>
              <a:blipFill>
                <a:blip r:embed="rId3"/>
                <a:stretch>
                  <a:fillRect l="-1616" t="-2857" r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08EA81B-64A6-154D-8B04-D1C68672B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8" y="1214438"/>
            <a:ext cx="7509828" cy="536416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F771ED3-5B52-CF4E-AA1F-2A0AAEED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3714750"/>
            <a:ext cx="2420303" cy="17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1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100" y="46037"/>
                <a:ext cx="117729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Assortative mating MR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impact of age</a:t>
                </a:r>
                <a:b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45D448A-4CA1-8442-AC3D-8DDB2C33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46037"/>
                <a:ext cx="11772900" cy="1325563"/>
              </a:xfrm>
              <a:prstGeom prst="rect">
                <a:avLst/>
              </a:prstGeom>
              <a:blipFill>
                <a:blip r:embed="rId3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43D6A78-063F-C04E-84FE-59C0D8DDE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904875"/>
            <a:ext cx="8334376" cy="595312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B5C67C0-97A4-3C4B-B4CD-D41C8080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350" y="1371600"/>
            <a:ext cx="3138488" cy="2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AFA6-DD69-5141-BEB7-C4A72933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26" y="300037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Two-trait mendelian randomization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CD6DA-10DE-3545-983A-3FE1F283BD51}"/>
              </a:ext>
            </a:extLst>
          </p:cNvPr>
          <p:cNvSpPr txBox="1"/>
          <p:nvPr/>
        </p:nvSpPr>
        <p:spPr>
          <a:xfrm>
            <a:off x="427718" y="1709738"/>
            <a:ext cx="466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phenotypes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131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MRs (x 2, one for each direction: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 ➡ F and F ➡ 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meta-analyzing across sexes,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1965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significant after adjusting for multiple hypothesis testing (p &lt; 0.05/131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72A2F0-3216-664E-86B9-C499DFEA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" y="3637239"/>
            <a:ext cx="4662488" cy="27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884DD-3BA2-0E48-BDC1-3529D5D5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74" y="361950"/>
            <a:ext cx="570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9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DBEE-7C31-FE40-8949-02835303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17BF3-C398-E14C-ACA2-AFEF7DA0A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428" y="0"/>
            <a:ext cx="6224172" cy="677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DBEE-7C31-FE40-8949-02835303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E09339-DA9E-E747-A334-12B54B314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934C2-4563-324A-98DC-BF337231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0" y="185151"/>
            <a:ext cx="6061710" cy="66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1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6691-C853-8F4A-93D0-0033A321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F5F3-BAB7-1248-8AF7-D1BD020E7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E7F05-97CE-2142-B053-F51B8AF4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7" y="306111"/>
            <a:ext cx="7889009" cy="65518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F8057-8EA4-F64B-84EC-64C125B0E469}"/>
              </a:ext>
            </a:extLst>
          </p:cNvPr>
          <p:cNvSpPr/>
          <p:nvPr/>
        </p:nvSpPr>
        <p:spPr>
          <a:xfrm>
            <a:off x="10196948" y="1825626"/>
            <a:ext cx="1122219" cy="1499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7DD16-0B55-2843-AAAD-603C318C6789}"/>
              </a:ext>
            </a:extLst>
          </p:cNvPr>
          <p:cNvSpPr/>
          <p:nvPr/>
        </p:nvSpPr>
        <p:spPr>
          <a:xfrm>
            <a:off x="10196948" y="4170218"/>
            <a:ext cx="1122219" cy="1597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2E01B43-7DE7-B149-AB18-ACEF283E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0" y="214385"/>
            <a:ext cx="3166027" cy="18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8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6A8731-24DE-6047-A198-5871D74D28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Comparison of paths from index to partner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6A8731-24DE-6047-A198-5871D74D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 t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D37D3A-EDD5-5342-B2F1-FC0FC9F4F5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1194" y="980094"/>
            <a:ext cx="7717893" cy="551278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EC236B5-B369-2341-9078-599E7715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2185987"/>
            <a:ext cx="3597807" cy="32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0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B9451-5508-7040-9E6D-7DDCC657F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458" y="1215231"/>
            <a:ext cx="7386950" cy="52776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F0C1FE-FB7C-CF4F-BD78-8FBC88EF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Expanded model allowing for indirect effects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1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C884-258A-8043-A645-3FF9BC0F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8FE64-E33A-D445-AEAF-E4474831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to MV model to allow for indirect effects. </a:t>
            </a:r>
          </a:p>
          <a:p>
            <a:r>
              <a:rPr lang="en-US" dirty="0"/>
              <a:t>Include dietary summary variables?</a:t>
            </a:r>
          </a:p>
          <a:p>
            <a:r>
              <a:rPr lang="en-US" dirty="0"/>
              <a:t>Examine impact of geography (specifically with genetic PCs).</a:t>
            </a:r>
          </a:p>
          <a:p>
            <a:r>
              <a:rPr lang="en-US" dirty="0"/>
              <a:t>Include binary traits (i.e. diseases)? </a:t>
            </a:r>
          </a:p>
        </p:txBody>
      </p:sp>
    </p:spTree>
    <p:extLst>
      <p:ext uri="{BB962C8B-B14F-4D97-AF65-F5344CB8AC3E}">
        <p14:creationId xmlns:p14="http://schemas.microsoft.com/office/powerpoint/2010/main" val="209664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D514-D85A-9C48-A3D6-B427D541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convergence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56B9-0A48-4E49-B428-F73AC4C7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F57AA2D-AC4B-A04E-9014-5D93AAD1C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60823"/>
            <a:ext cx="5731510" cy="48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5EC779B-5F10-2D4D-8EEA-6FDFDC6E3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02" y="2059822"/>
            <a:ext cx="6930258" cy="418703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F2889E-04EC-3D41-808D-6A26F2D9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Theory: causal effects in mating pairs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F2FF1-43E8-3849-868F-BA0BDD31197F}"/>
              </a:ext>
            </a:extLst>
          </p:cNvPr>
          <p:cNvSpPr txBox="1"/>
          <p:nvPr/>
        </p:nvSpPr>
        <p:spPr>
          <a:xfrm>
            <a:off x="8697158" y="2925656"/>
            <a:ext cx="300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due to assortative mating and convergence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5EAED7-9CD5-3A44-9190-71BF9191DF8E}"/>
              </a:ext>
            </a:extLst>
          </p:cNvPr>
          <p:cNvSpPr/>
          <p:nvPr/>
        </p:nvSpPr>
        <p:spPr>
          <a:xfrm>
            <a:off x="6572257" y="4210490"/>
            <a:ext cx="1328734" cy="584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F162A0-E920-F04B-BE10-70F17F06965C}"/>
              </a:ext>
            </a:extLst>
          </p:cNvPr>
          <p:cNvCxnSpPr>
            <a:cxnSpLocks/>
          </p:cNvCxnSpPr>
          <p:nvPr/>
        </p:nvCxnSpPr>
        <p:spPr>
          <a:xfrm flipH="1">
            <a:off x="7652833" y="3248821"/>
            <a:ext cx="1215774" cy="98004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1F0D-A998-C94A-AF6E-6CE97F70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trait MR model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16C6EF-93FC-844C-8E51-6C94AE4F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50" y="1027906"/>
            <a:ext cx="10773250" cy="5291138"/>
          </a:xfrm>
        </p:spPr>
      </p:pic>
    </p:spTree>
    <p:extLst>
      <p:ext uri="{BB962C8B-B14F-4D97-AF65-F5344CB8AC3E}">
        <p14:creationId xmlns:p14="http://schemas.microsoft.com/office/powerpoint/2010/main" val="186829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EA22-6E7A-0F47-81C0-F82954A6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80BEBB-7FD8-B84F-B4AF-E48AE62B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0"/>
            <a:ext cx="783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wnload Vector - TOILET FOR MEN VECTOR SIGN - Vectorpicker">
            <a:extLst>
              <a:ext uri="{FF2B5EF4-FFF2-40B4-BE49-F238E27FC236}">
                <a16:creationId xmlns:a16="http://schemas.microsoft.com/office/drawing/2014/main" id="{7C00BFB5-18A3-0A4A-8E7B-C947E6761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910931"/>
            <a:ext cx="446882" cy="4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F35D906-7E4E-7E4F-98BE-C7999B24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4284" y="1345406"/>
            <a:ext cx="264418" cy="4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5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047" t="-1" r="15056" b="63634"/>
          <a:stretch/>
        </p:blipFill>
        <p:spPr>
          <a:xfrm>
            <a:off x="6943724" y="17176"/>
            <a:ext cx="3443289" cy="2487819"/>
          </a:xfr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26315-7486-F947-9653-94103CF5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8" y="513555"/>
            <a:ext cx="328281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-371871"/>
            <a:ext cx="5248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3AE4BA-479E-7C4D-B845-FBAF22B8C665}"/>
              </a:ext>
            </a:extLst>
          </p:cNvPr>
          <p:cNvSpPr/>
          <p:nvPr/>
        </p:nvSpPr>
        <p:spPr>
          <a:xfrm>
            <a:off x="891894" y="1512824"/>
            <a:ext cx="673670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0BA824-AF9A-CD46-818B-CDA70E4F5AAB}"/>
              </a:ext>
            </a:extLst>
          </p:cNvPr>
          <p:cNvSpPr/>
          <p:nvPr/>
        </p:nvSpPr>
        <p:spPr>
          <a:xfrm>
            <a:off x="891894" y="3417824"/>
            <a:ext cx="673670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45" r="1396" b="40102"/>
          <a:stretch/>
        </p:blipFill>
        <p:spPr>
          <a:xfrm>
            <a:off x="5680364" y="17176"/>
            <a:ext cx="6054436" cy="4097625"/>
          </a:xfr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26315-7486-F947-9653-94103CF5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8" y="513555"/>
            <a:ext cx="328281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-371871"/>
            <a:ext cx="5248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F58ED-5FE3-5949-B644-C7C6F23A3017}"/>
              </a:ext>
            </a:extLst>
          </p:cNvPr>
          <p:cNvSpPr/>
          <p:nvPr/>
        </p:nvSpPr>
        <p:spPr>
          <a:xfrm>
            <a:off x="4572000" y="346364"/>
            <a:ext cx="1801091" cy="2396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56FA3A-E5A2-844D-A21E-AC944E709838}"/>
              </a:ext>
            </a:extLst>
          </p:cNvPr>
          <p:cNvSpPr/>
          <p:nvPr/>
        </p:nvSpPr>
        <p:spPr>
          <a:xfrm>
            <a:off x="1967345" y="2039302"/>
            <a:ext cx="845128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9B9173-5BE8-1447-8215-23C790FECB71}"/>
              </a:ext>
            </a:extLst>
          </p:cNvPr>
          <p:cNvSpPr/>
          <p:nvPr/>
        </p:nvSpPr>
        <p:spPr>
          <a:xfrm>
            <a:off x="1981195" y="3909674"/>
            <a:ext cx="845128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7EE0DE3-ECF5-F347-8969-78021EF30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45" r="1396" b="23090"/>
          <a:stretch/>
        </p:blipFill>
        <p:spPr>
          <a:xfrm>
            <a:off x="5680364" y="17175"/>
            <a:ext cx="6054436" cy="5261407"/>
          </a:xfr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26315-7486-F947-9653-94103CF5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8" y="513555"/>
            <a:ext cx="328281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C249F3-8072-444F-A52B-9E9967B7A8F8}"/>
              </a:ext>
            </a:extLst>
          </p:cNvPr>
          <p:cNvSpPr txBox="1">
            <a:spLocks/>
          </p:cNvSpPr>
          <p:nvPr/>
        </p:nvSpPr>
        <p:spPr>
          <a:xfrm>
            <a:off x="0" y="-371871"/>
            <a:ext cx="5248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0F58ED-5FE3-5949-B644-C7C6F23A3017}"/>
              </a:ext>
            </a:extLst>
          </p:cNvPr>
          <p:cNvSpPr/>
          <p:nvPr/>
        </p:nvSpPr>
        <p:spPr>
          <a:xfrm>
            <a:off x="4572000" y="346364"/>
            <a:ext cx="1801091" cy="2396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D0CBA2-8966-824B-B6C0-9BF8F145477C}"/>
              </a:ext>
            </a:extLst>
          </p:cNvPr>
          <p:cNvSpPr/>
          <p:nvPr/>
        </p:nvSpPr>
        <p:spPr>
          <a:xfrm>
            <a:off x="2064327" y="1540534"/>
            <a:ext cx="623455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210F3-5AEF-2045-9E66-05FCB99CC530}"/>
              </a:ext>
            </a:extLst>
          </p:cNvPr>
          <p:cNvSpPr/>
          <p:nvPr/>
        </p:nvSpPr>
        <p:spPr>
          <a:xfrm>
            <a:off x="2078177" y="3410902"/>
            <a:ext cx="623455" cy="441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7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15067</TotalTime>
  <Words>535</Words>
  <Application>Microsoft Macintosh PowerPoint</Application>
  <PresentationFormat>Widescreen</PresentationFormat>
  <Paragraphs>64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Office Theme</vt:lpstr>
      <vt:lpstr>Causal effects due to social networks</vt:lpstr>
      <vt:lpstr>Background</vt:lpstr>
      <vt:lpstr>Possible convergence paths</vt:lpstr>
      <vt:lpstr>Theory: causal effects in mating pairs</vt:lpstr>
      <vt:lpstr>Two trait MR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Couple identification in the UKBB</vt:lpstr>
      <vt:lpstr>Phenotype selection in UKBB</vt:lpstr>
      <vt:lpstr>AM mendelian randomization results</vt:lpstr>
      <vt:lpstr>Assortative mating MR (X_i→X_p), sex-differences </vt:lpstr>
      <vt:lpstr>Assortative mating MR (X_i→X_p), sex-differences </vt:lpstr>
      <vt:lpstr>PowerPoint Presentation</vt:lpstr>
      <vt:lpstr>PowerPoint Presentation</vt:lpstr>
      <vt:lpstr>PowerPoint Presentation</vt:lpstr>
      <vt:lpstr>PowerPoint Presentation</vt:lpstr>
      <vt:lpstr>Two-trait mendelian randomization results</vt:lpstr>
      <vt:lpstr>PowerPoint Presentation</vt:lpstr>
      <vt:lpstr>PowerPoint Presentation</vt:lpstr>
      <vt:lpstr>PowerPoint Presentation</vt:lpstr>
      <vt:lpstr>Comparison of paths from index to partner  (X_i→Y_p) </vt:lpstr>
      <vt:lpstr>Expanded model allowing for indirect effects 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effects due to social networks</dc:title>
  <dc:creator>Sjaarda Matthew James</dc:creator>
  <cp:lastModifiedBy>Sjaarda Matthew James</cp:lastModifiedBy>
  <cp:revision>7</cp:revision>
  <dcterms:created xsi:type="dcterms:W3CDTF">2021-09-02T07:46:26Z</dcterms:created>
  <dcterms:modified xsi:type="dcterms:W3CDTF">2021-09-14T19:38:30Z</dcterms:modified>
</cp:coreProperties>
</file>